
<file path=[Content_Types].xml><?xml version="1.0" encoding="utf-8"?>
<Types xmlns="http://schemas.openxmlformats.org/package/2006/content-types">
  <Override PartName="/customXml/itemProps2.xml" ContentType="application/vnd.openxmlformats-officedocument.customXmlProperties+xml"/>
  <Override PartName="/customXml/itemProps3.xml" ContentType="application/vnd.openxmlformats-officedocument.customXmlProperties+xml"/>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4"/>
  </p:notesMasterIdLst>
  <p:sldIdLst>
    <p:sldId id="279" r:id="rId5"/>
    <p:sldId id="280" r:id="rId6"/>
    <p:sldId id="283" r:id="rId7"/>
    <p:sldId id="286" r:id="rId8"/>
    <p:sldId id="288" r:id="rId9"/>
    <p:sldId id="289" r:id="rId10"/>
    <p:sldId id="291" r:id="rId11"/>
    <p:sldId id="292" r:id="rId12"/>
    <p:sldId id="29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420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7241" autoAdjust="0"/>
    <p:restoredTop sz="94619" autoAdjust="0"/>
  </p:normalViewPr>
  <p:slideViewPr>
    <p:cSldViewPr snapToGrid="0">
      <p:cViewPr varScale="1">
        <p:scale>
          <a:sx n="73" d="100"/>
          <a:sy n="73" d="100"/>
        </p:scale>
        <p:origin x="-534" y="-102"/>
      </p:cViewPr>
      <p:guideLst>
        <p:guide orient="horz" pos="2160"/>
        <p:guide pos="420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pPr/>
              <a:t>1/10/2023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pPr/>
              <a:t>‹#›</a:t>
            </a:fld>
            <a:endParaRPr lang="en-US" dirty="0"/>
          </a:p>
        </p:txBody>
      </p:sp>
    </p:spTree>
    <p:extLst>
      <p:ext uri="{BB962C8B-B14F-4D97-AF65-F5344CB8AC3E}">
        <p14:creationId xmlns:p14="http://schemas.microsoft.com/office/powerpoint/2010/main" xmlns=""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pPr/>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pPr/>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pPr/>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pPr/>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
        <p:nvSpPr>
          <p:cNvPr id="11" name="TextBox 10">
            <a:extLst>
              <a:ext uri="{FF2B5EF4-FFF2-40B4-BE49-F238E27FC236}">
                <a16:creationId xmlns=""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pPr/>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pPr/>
              <a:t>1/10/2023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pPr/>
              <a:t>1/10/2023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pPr/>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pPr/>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pPr/>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pPr/>
              <a:t>1/10/2023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pPr/>
              <a:t>1/10/2023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pPr/>
              <a:t>1/10/2023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pPr/>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pPr/>
              <a:t>1/10/2023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pPr/>
              <a:t>1/10/2023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2B2D6DE-C9B5-4678-91EF-77E85F2350DA}"/>
              </a:ext>
              <a:ext uri="{C183D7F6-B498-43B3-948B-1728B52AA6E4}">
                <adec:decorative xmlns=""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xmlns="" val="0"/>
              </a:ext>
            </a:extLst>
          </a:blip>
          <a:srcRect t="24969" r="-1" b="24968"/>
          <a:stretch/>
        </p:blipFill>
        <p:spPr>
          <a:xfrm>
            <a:off x="0" y="-22431"/>
            <a:ext cx="12192000" cy="6857990"/>
          </a:xfrm>
          <a:prstGeom prst="rect">
            <a:avLst/>
          </a:prstGeom>
        </p:spPr>
      </p:pic>
      <p:sp useBgFill="1">
        <p:nvSpPr>
          <p:cNvPr id="29" name="Freeform 5">
            <a:extLst>
              <a:ext uri="{FF2B5EF4-FFF2-40B4-BE49-F238E27FC236}">
                <a16:creationId xmlns="" xmlns:a16="http://schemas.microsoft.com/office/drawing/2014/main" id="{37D54B6C-87D0-4C03-8335-3955179D2B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Subtitle 2">
            <a:extLst>
              <a:ext uri="{FF2B5EF4-FFF2-40B4-BE49-F238E27FC236}">
                <a16:creationId xmlns="" xmlns:a16="http://schemas.microsoft.com/office/drawing/2014/main" id="{A51D736A-1EFB-46BD-8722-6B67F5AD461C}"/>
              </a:ext>
            </a:extLst>
          </p:cNvPr>
          <p:cNvSpPr txBox="1">
            <a:spLocks/>
          </p:cNvSpPr>
          <p:nvPr/>
        </p:nvSpPr>
        <p:spPr>
          <a:xfrm>
            <a:off x="7856690" y="1000664"/>
            <a:ext cx="3485072" cy="512659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a:lnSpc>
                <a:spcPct val="115000"/>
              </a:lnSpc>
              <a:spcBef>
                <a:spcPts val="0"/>
              </a:spcBef>
              <a:spcAft>
                <a:spcPts val="1000"/>
              </a:spcAft>
            </a:pPr>
            <a:r>
              <a:rPr lang="en-US" sz="1800" b="1" dirty="0">
                <a:effectLst/>
                <a:latin typeface="Times New Roman" panose="02020603050405020304" pitchFamily="18" charset="0"/>
                <a:ea typeface="Calibri" panose="020F0502020204030204" pitchFamily="34" charset="0"/>
              </a:rPr>
              <a:t>Students:</a:t>
            </a:r>
          </a:p>
          <a:p>
            <a:pPr indent="-342900">
              <a:lnSpc>
                <a:spcPct val="115000"/>
              </a:lnSpc>
              <a:spcBef>
                <a:spcPts val="0"/>
              </a:spcBef>
              <a:spcAft>
                <a:spcPts val="1000"/>
              </a:spcAft>
              <a:buFont typeface="+mj-lt"/>
              <a:buAutoNum type="arabicPeriod"/>
            </a:pPr>
            <a:r>
              <a:rPr lang="en-US" sz="1800" dirty="0" err="1" smtClean="0">
                <a:effectLst/>
                <a:latin typeface="Times New Roman" panose="02020603050405020304" pitchFamily="18" charset="0"/>
                <a:ea typeface="Calibri" panose="020F0502020204030204" pitchFamily="34" charset="0"/>
              </a:rPr>
              <a:t>Alaa</a:t>
            </a:r>
            <a:r>
              <a:rPr lang="en-US" sz="1800" dirty="0" smtClean="0">
                <a:effectLst/>
                <a:latin typeface="Times New Roman" panose="02020603050405020304" pitchFamily="18" charset="0"/>
                <a:ea typeface="Calibri" panose="020F0502020204030204" pitchFamily="34" charset="0"/>
              </a:rPr>
              <a:t> Ibrahim Al-</a:t>
            </a:r>
            <a:r>
              <a:rPr lang="en-US" sz="1800" dirty="0" err="1" smtClean="0">
                <a:effectLst/>
                <a:latin typeface="Times New Roman" panose="02020603050405020304" pitchFamily="18" charset="0"/>
                <a:ea typeface="Calibri" panose="020F0502020204030204" pitchFamily="34" charset="0"/>
              </a:rPr>
              <a:t>hajar</a:t>
            </a:r>
            <a:endParaRPr lang="en-US" sz="1800" dirty="0" smtClean="0">
              <a:effectLst/>
              <a:latin typeface="Times New Roman" panose="02020603050405020304" pitchFamily="18" charset="0"/>
              <a:ea typeface="Calibri" panose="020F0502020204030204" pitchFamily="34" charset="0"/>
            </a:endParaRPr>
          </a:p>
          <a:p>
            <a:pPr marL="0" indent="0">
              <a:lnSpc>
                <a:spcPct val="115000"/>
              </a:lnSpc>
              <a:spcBef>
                <a:spcPts val="0"/>
              </a:spcBef>
              <a:spcAft>
                <a:spcPts val="1000"/>
              </a:spcAft>
              <a:buNone/>
            </a:pPr>
            <a:r>
              <a:rPr lang="en-US" sz="1800" dirty="0" err="1" smtClean="0">
                <a:effectLst/>
              </a:rPr>
              <a:t>FullStack</a:t>
            </a:r>
            <a:r>
              <a:rPr lang="en-US" sz="1800" dirty="0" smtClean="0">
                <a:effectLst/>
              </a:rPr>
              <a:t> </a:t>
            </a:r>
            <a:r>
              <a:rPr lang="en-US" sz="1800" dirty="0" smtClean="0">
                <a:effectLst/>
              </a:rPr>
              <a:t>PHP </a:t>
            </a:r>
            <a:r>
              <a:rPr lang="en-US" sz="1800" dirty="0" err="1" smtClean="0">
                <a:effectLst/>
              </a:rPr>
              <a:t>WebDevelopment</a:t>
            </a:r>
            <a:endParaRPr lang="en-US" sz="1800" dirty="0">
              <a:effectLst/>
              <a:latin typeface="Times New Roman" panose="02020603050405020304" pitchFamily="18" charset="0"/>
              <a:ea typeface="Calibri" panose="020F0502020204030204" pitchFamily="34" charset="0"/>
            </a:endParaRPr>
          </a:p>
          <a:p>
            <a:pPr marL="0" indent="0" algn="ctr">
              <a:lnSpc>
                <a:spcPct val="115000"/>
              </a:lnSpc>
              <a:spcBef>
                <a:spcPts val="0"/>
              </a:spcBef>
              <a:spcAft>
                <a:spcPts val="0"/>
              </a:spcAft>
              <a:buNone/>
            </a:pPr>
            <a:r>
              <a:rPr lang="en-US" sz="1800" dirty="0" smtClean="0">
                <a:effectLst/>
                <a:latin typeface="Times New Roman" panose="02020603050405020304" pitchFamily="18" charset="0"/>
                <a:ea typeface="Calibri" panose="020F0502020204030204" pitchFamily="34" charset="0"/>
              </a:rPr>
              <a:t>Capstone-project</a:t>
            </a:r>
            <a:endParaRPr lang="en-US" sz="1800" dirty="0">
              <a:effectLst/>
              <a:latin typeface="Times New Roman" panose="02020603050405020304" pitchFamily="18" charset="0"/>
              <a:ea typeface="Calibri" panose="020F0502020204030204" pitchFamily="34" charset="0"/>
            </a:endParaRPr>
          </a:p>
          <a:p>
            <a:pPr marL="0" indent="0" algn="ctr">
              <a:lnSpc>
                <a:spcPct val="115000"/>
              </a:lnSpc>
              <a:spcBef>
                <a:spcPts val="0"/>
              </a:spcBef>
              <a:spcAft>
                <a:spcPts val="1000"/>
              </a:spcAft>
              <a:buNone/>
            </a:pPr>
            <a:r>
              <a:rPr lang="en-US" sz="1800" dirty="0">
                <a:effectLst/>
                <a:latin typeface="Times New Roman" panose="02020603050405020304" pitchFamily="18" charset="0"/>
                <a:ea typeface="Calibri" panose="020F0502020204030204" pitchFamily="34" charset="0"/>
              </a:rPr>
              <a:t>20</a:t>
            </a:r>
            <a:r>
              <a:rPr lang="ar-SA" sz="1800" dirty="0" smtClean="0">
                <a:effectLst/>
                <a:latin typeface="Times New Roman" panose="02020603050405020304" pitchFamily="18" charset="0"/>
                <a:ea typeface="Calibri" panose="020F0502020204030204" pitchFamily="34" charset="0"/>
              </a:rPr>
              <a:t>2</a:t>
            </a:r>
            <a:r>
              <a:rPr lang="en-US" sz="1800" dirty="0" smtClean="0">
                <a:effectLst/>
                <a:latin typeface="Times New Roman" panose="02020603050405020304" pitchFamily="18" charset="0"/>
                <a:ea typeface="Calibri" panose="020F0502020204030204" pitchFamily="34" charset="0"/>
              </a:rPr>
              <a:t>2/2023</a:t>
            </a:r>
            <a:endParaRPr lang="en-US" sz="1800" dirty="0">
              <a:effectLst/>
              <a:latin typeface="Times New Roman" panose="02020603050405020304" pitchFamily="18" charset="0"/>
              <a:ea typeface="Calibri" panose="020F0502020204030204" pitchFamily="34" charset="0"/>
            </a:endParaRPr>
          </a:p>
          <a:p>
            <a:pPr marL="36900" indent="0">
              <a:lnSpc>
                <a:spcPct val="115000"/>
              </a:lnSpc>
              <a:spcBef>
                <a:spcPts val="0"/>
              </a:spcBef>
              <a:spcAft>
                <a:spcPts val="1000"/>
              </a:spcAft>
              <a:buNone/>
            </a:pPr>
            <a:r>
              <a:rPr lang="en-US" sz="1800" dirty="0">
                <a:effectLst/>
                <a:latin typeface="Times New Roman" panose="02020603050405020304" pitchFamily="18" charset="0"/>
                <a:ea typeface="Calibri" panose="020F0502020204030204" pitchFamily="34" charset="0"/>
              </a:rPr>
              <a:t>____________________________</a:t>
            </a:r>
          </a:p>
          <a:p>
            <a:pPr>
              <a:lnSpc>
                <a:spcPct val="115000"/>
              </a:lnSpc>
              <a:spcBef>
                <a:spcPts val="0"/>
              </a:spcBef>
              <a:spcAft>
                <a:spcPts val="1000"/>
              </a:spcAft>
            </a:pPr>
            <a:r>
              <a:rPr lang="en-US" sz="1800" b="1" dirty="0">
                <a:effectLst/>
                <a:latin typeface="Times New Roman" panose="02020603050405020304" pitchFamily="18" charset="0"/>
                <a:ea typeface="Calibri" panose="020F0502020204030204" pitchFamily="34" charset="0"/>
              </a:rPr>
              <a:t>Supervisor</a:t>
            </a:r>
            <a:r>
              <a:rPr lang="en-US" sz="1800" dirty="0">
                <a:effectLst/>
                <a:latin typeface="Times New Roman" panose="02020603050405020304" pitchFamily="18" charset="0"/>
                <a:ea typeface="Calibri" panose="020F0502020204030204" pitchFamily="34" charset="0"/>
              </a:rPr>
              <a:t>:</a:t>
            </a:r>
          </a:p>
          <a:p>
            <a:pPr marL="36900" indent="0">
              <a:lnSpc>
                <a:spcPct val="115000"/>
              </a:lnSpc>
              <a:spcBef>
                <a:spcPts val="0"/>
              </a:spcBef>
              <a:spcAft>
                <a:spcPts val="1000"/>
              </a:spcAft>
              <a:buNone/>
            </a:pPr>
            <a:r>
              <a:rPr lang="en-US" sz="1800" b="1" dirty="0" err="1" smtClean="0">
                <a:effectLst/>
              </a:rPr>
              <a:t>Bisharah</a:t>
            </a:r>
            <a:r>
              <a:rPr lang="en-US" sz="1800" b="1" dirty="0" smtClean="0">
                <a:effectLst/>
              </a:rPr>
              <a:t> </a:t>
            </a:r>
            <a:r>
              <a:rPr lang="en-US" sz="1800" b="1" dirty="0" err="1">
                <a:effectLst/>
              </a:rPr>
              <a:t>Estephan</a:t>
            </a:r>
            <a:endParaRPr lang="en-US" sz="1800" dirty="0">
              <a:effectLst/>
              <a:latin typeface="Times New Roman" panose="02020603050405020304" pitchFamily="18" charset="0"/>
              <a:ea typeface="Calibri" panose="020F0502020204030204" pitchFamily="34" charset="0"/>
            </a:endParaRPr>
          </a:p>
        </p:txBody>
      </p:sp>
      <p:sp>
        <p:nvSpPr>
          <p:cNvPr id="17" name="TextBox 16">
            <a:extLst>
              <a:ext uri="{FF2B5EF4-FFF2-40B4-BE49-F238E27FC236}">
                <a16:creationId xmlns="" xmlns:a16="http://schemas.microsoft.com/office/drawing/2014/main" id="{A04325D2-F417-4039-85CB-7E6B27780E4D}"/>
              </a:ext>
            </a:extLst>
          </p:cNvPr>
          <p:cNvSpPr txBox="1"/>
          <p:nvPr/>
        </p:nvSpPr>
        <p:spPr>
          <a:xfrm>
            <a:off x="891447" y="3036771"/>
            <a:ext cx="6158522" cy="417550"/>
          </a:xfrm>
          <a:prstGeom prst="rect">
            <a:avLst/>
          </a:prstGeom>
          <a:noFill/>
        </p:spPr>
        <p:txBody>
          <a:bodyPr wrap="square">
            <a:spAutoFit/>
          </a:bodyPr>
          <a:lstStyle/>
          <a:p>
            <a:pPr marL="0" marR="0" algn="ctr">
              <a:lnSpc>
                <a:spcPct val="115000"/>
              </a:lnSpc>
              <a:spcBef>
                <a:spcPts val="0"/>
              </a:spcBef>
              <a:spcAft>
                <a:spcPts val="1000"/>
              </a:spcAft>
            </a:pPr>
            <a:r>
              <a:rPr lang="ar-JO" sz="2000" b="1" dirty="0">
                <a:solidFill>
                  <a:schemeClr val="bg1"/>
                </a:solidFill>
                <a:effectLst>
                  <a:glow rad="101600">
                    <a:schemeClr val="accent5">
                      <a:lumMod val="40000"/>
                      <a:lumOff val="60000"/>
                      <a:alpha val="60000"/>
                    </a:schemeClr>
                  </a:glow>
                </a:effectLst>
                <a:latin typeface="Times New Roman" panose="02020603050405020304" pitchFamily="18" charset="0"/>
                <a:ea typeface="Calibri" panose="020F0502020204030204" pitchFamily="34" charset="0"/>
              </a:rPr>
              <a:t>جامعة </a:t>
            </a:r>
            <a:r>
              <a:rPr lang="ar-JO" sz="2000" b="1" dirty="0" smtClean="0">
                <a:solidFill>
                  <a:schemeClr val="bg1"/>
                </a:solidFill>
                <a:effectLst>
                  <a:glow rad="101600">
                    <a:schemeClr val="accent5">
                      <a:lumMod val="40000"/>
                      <a:lumOff val="60000"/>
                      <a:alpha val="60000"/>
                    </a:schemeClr>
                  </a:glow>
                </a:effectLst>
                <a:latin typeface="Times New Roman" panose="02020603050405020304" pitchFamily="18" charset="0"/>
                <a:ea typeface="Calibri" panose="020F0502020204030204" pitchFamily="34" charset="0"/>
              </a:rPr>
              <a:t>الحسين التقنية</a:t>
            </a:r>
            <a:endParaRPr lang="en-US" sz="2000" dirty="0">
              <a:solidFill>
                <a:schemeClr val="bg1"/>
              </a:solidFill>
              <a:effectLst>
                <a:glow rad="101600">
                  <a:schemeClr val="accent5">
                    <a:lumMod val="40000"/>
                    <a:lumOff val="60000"/>
                    <a:alpha val="60000"/>
                  </a:schemeClr>
                </a:glow>
              </a:effectLst>
              <a:latin typeface="Times New Roman" panose="02020603050405020304" pitchFamily="18" charset="0"/>
              <a:ea typeface="Calibri" panose="020F0502020204030204" pitchFamily="34" charset="0"/>
            </a:endParaRPr>
          </a:p>
        </p:txBody>
      </p:sp>
      <p:sp>
        <p:nvSpPr>
          <p:cNvPr id="19" name="TextBox 18">
            <a:extLst>
              <a:ext uri="{FF2B5EF4-FFF2-40B4-BE49-F238E27FC236}">
                <a16:creationId xmlns="" xmlns:a16="http://schemas.microsoft.com/office/drawing/2014/main" id="{80989E09-7133-42DA-872F-1FA57E8856F5}"/>
              </a:ext>
            </a:extLst>
          </p:cNvPr>
          <p:cNvSpPr txBox="1"/>
          <p:nvPr/>
        </p:nvSpPr>
        <p:spPr>
          <a:xfrm>
            <a:off x="622695" y="3406564"/>
            <a:ext cx="6158522" cy="417871"/>
          </a:xfrm>
          <a:prstGeom prst="rect">
            <a:avLst/>
          </a:prstGeom>
          <a:noFill/>
        </p:spPr>
        <p:txBody>
          <a:bodyPr wrap="square">
            <a:spAutoFit/>
          </a:bodyPr>
          <a:lstStyle/>
          <a:p>
            <a:pPr marL="0" marR="0" algn="ctr">
              <a:lnSpc>
                <a:spcPct val="115000"/>
              </a:lnSpc>
              <a:spcBef>
                <a:spcPts val="0"/>
              </a:spcBef>
              <a:spcAft>
                <a:spcPts val="1000"/>
              </a:spcAft>
            </a:pPr>
            <a:r>
              <a:rPr lang="en-US" sz="2000" b="1" dirty="0" smtClean="0">
                <a:solidFill>
                  <a:schemeClr val="bg1"/>
                </a:solidFill>
                <a:effectLst>
                  <a:glow rad="101600">
                    <a:schemeClr val="accent5">
                      <a:lumMod val="40000"/>
                      <a:lumOff val="60000"/>
                      <a:alpha val="60000"/>
                    </a:schemeClr>
                  </a:glow>
                </a:effectLst>
                <a:latin typeface="Times New Roman" panose="02020603050405020304" pitchFamily="18" charset="0"/>
                <a:ea typeface="Calibri" panose="020F0502020204030204" pitchFamily="34" charset="0"/>
              </a:rPr>
              <a:t>Al Hussein Technical University</a:t>
            </a:r>
            <a:endParaRPr lang="en-US" sz="2000" dirty="0">
              <a:solidFill>
                <a:schemeClr val="bg1"/>
              </a:solidFill>
              <a:effectLst>
                <a:glow rad="101600">
                  <a:schemeClr val="accent5">
                    <a:lumMod val="40000"/>
                    <a:lumOff val="60000"/>
                    <a:alpha val="60000"/>
                  </a:schemeClr>
                </a:glow>
              </a:effectLst>
              <a:latin typeface="Times New Roman" panose="02020603050405020304" pitchFamily="18" charset="0"/>
              <a:ea typeface="Calibri" panose="020F0502020204030204" pitchFamily="34" charset="0"/>
            </a:endParaRPr>
          </a:p>
        </p:txBody>
      </p:sp>
      <p:sp>
        <p:nvSpPr>
          <p:cNvPr id="21" name="TextBox 20">
            <a:extLst>
              <a:ext uri="{FF2B5EF4-FFF2-40B4-BE49-F238E27FC236}">
                <a16:creationId xmlns="" xmlns:a16="http://schemas.microsoft.com/office/drawing/2014/main" id="{7ED74169-B944-426B-8F4E-4471E66529BD}"/>
              </a:ext>
            </a:extLst>
          </p:cNvPr>
          <p:cNvSpPr txBox="1"/>
          <p:nvPr/>
        </p:nvSpPr>
        <p:spPr>
          <a:xfrm>
            <a:off x="3185319" y="3776678"/>
            <a:ext cx="1139458" cy="417871"/>
          </a:xfrm>
          <a:prstGeom prst="rect">
            <a:avLst/>
          </a:prstGeom>
          <a:noFill/>
        </p:spPr>
        <p:txBody>
          <a:bodyPr wrap="square">
            <a:spAutoFit/>
          </a:bodyPr>
          <a:lstStyle/>
          <a:p>
            <a:pPr marL="0" marR="0" algn="ctr">
              <a:lnSpc>
                <a:spcPct val="115000"/>
              </a:lnSpc>
              <a:spcBef>
                <a:spcPts val="0"/>
              </a:spcBef>
              <a:spcAft>
                <a:spcPts val="1000"/>
              </a:spcAft>
            </a:pPr>
            <a:r>
              <a:rPr lang="en-US" sz="2000" b="1" dirty="0" smtClean="0">
                <a:solidFill>
                  <a:schemeClr val="bg1"/>
                </a:solidFill>
                <a:effectLst>
                  <a:glow rad="101600">
                    <a:schemeClr val="accent5">
                      <a:lumMod val="40000"/>
                      <a:lumOff val="60000"/>
                      <a:alpha val="60000"/>
                    </a:schemeClr>
                  </a:glow>
                </a:effectLst>
                <a:latin typeface="Times New Roman" panose="02020603050405020304" pitchFamily="18" charset="0"/>
                <a:ea typeface="Calibri" panose="020F0502020204030204" pitchFamily="34" charset="0"/>
              </a:rPr>
              <a:t>H.T.U</a:t>
            </a:r>
            <a:endParaRPr lang="en-US" sz="2000" dirty="0">
              <a:solidFill>
                <a:schemeClr val="bg1"/>
              </a:solidFill>
              <a:effectLst>
                <a:glow rad="101600">
                  <a:schemeClr val="accent5">
                    <a:lumMod val="40000"/>
                    <a:lumOff val="60000"/>
                    <a:alpha val="60000"/>
                  </a:schemeClr>
                </a:glow>
              </a:effectLst>
              <a:latin typeface="Times New Roman" panose="02020603050405020304" pitchFamily="18" charset="0"/>
              <a:ea typeface="Calibri" panose="020F050202020403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139353" y="501321"/>
            <a:ext cx="3303916" cy="2180585"/>
          </a:xfrm>
          <a:prstGeom prst="rect">
            <a:avLst/>
          </a:prstGeom>
        </p:spPr>
      </p:pic>
    </p:spTree>
    <p:extLst>
      <p:ext uri="{BB962C8B-B14F-4D97-AF65-F5344CB8AC3E}">
        <p14:creationId xmlns:p14="http://schemas.microsoft.com/office/powerpoint/2010/main" xmlns="" val="3220235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 xmlns:a16="http://schemas.microsoft.com/office/drawing/2014/main" id="{94AB646F-3BE3-47A3-B14F-9CB84F6BF5B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 xmlns:a16="http://schemas.microsoft.com/office/drawing/2014/main" id="{0413F249-DEA7-4C20-B233-63D87C0E743C}"/>
              </a:ext>
            </a:extLst>
          </p:cNvPr>
          <p:cNvSpPr txBox="1"/>
          <p:nvPr/>
        </p:nvSpPr>
        <p:spPr>
          <a:xfrm>
            <a:off x="913795" y="609599"/>
            <a:ext cx="5978072" cy="1481150"/>
          </a:xfrm>
          <a:prstGeom prst="rect">
            <a:avLst/>
          </a:prstGeom>
        </p:spPr>
        <p:txBody>
          <a:bodyPr vert="horz" lIns="91440" tIns="45720" rIns="91440" bIns="45720" rtlCol="0" anchor="ctr">
            <a:normAutofit/>
          </a:bodyPr>
          <a:lstStyle/>
          <a:p>
            <a:pPr algn="ctr" defTabSz="457200">
              <a:spcBef>
                <a:spcPct val="0"/>
              </a:spcBef>
              <a:spcAft>
                <a:spcPts val="600"/>
              </a:spcAft>
            </a:pPr>
            <a:r>
              <a:rPr lang="en-US" sz="5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t>Outline</a:t>
            </a:r>
          </a:p>
        </p:txBody>
      </p:sp>
      <p:sp>
        <p:nvSpPr>
          <p:cNvPr id="9" name="TextBox 8">
            <a:extLst>
              <a:ext uri="{FF2B5EF4-FFF2-40B4-BE49-F238E27FC236}">
                <a16:creationId xmlns="" xmlns:a16="http://schemas.microsoft.com/office/drawing/2014/main" id="{4A29BA25-501E-4EBB-9492-0FE3373CC23C}"/>
              </a:ext>
            </a:extLst>
          </p:cNvPr>
          <p:cNvSpPr txBox="1"/>
          <p:nvPr/>
        </p:nvSpPr>
        <p:spPr>
          <a:xfrm>
            <a:off x="913795" y="2279176"/>
            <a:ext cx="5978072" cy="3415672"/>
          </a:xfrm>
          <a:prstGeom prst="rect">
            <a:avLst/>
          </a:prstGeom>
        </p:spPr>
        <p:txBody>
          <a:bodyPr vert="horz" lIns="91440" tIns="45720" rIns="91440" bIns="45720" rtlCol="0" anchor="ctr">
            <a:normAutofit/>
          </a:bodyPr>
          <a:lstStyle/>
          <a:p>
            <a:pPr marL="285750" indent="-285750" defTabSz="457200">
              <a:spcBef>
                <a:spcPct val="20000"/>
              </a:spcBef>
              <a:spcAft>
                <a:spcPts val="600"/>
              </a:spcAft>
              <a:buClr>
                <a:schemeClr val="tx2"/>
              </a:buClr>
              <a:buSzPct val="70000"/>
              <a:buFont typeface="Wingdings 2" charset="2"/>
              <a:buChar char="v"/>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Introduction</a:t>
            </a:r>
          </a:p>
          <a:p>
            <a:pPr marL="285750" indent="-285750" defTabSz="457200">
              <a:spcBef>
                <a:spcPct val="20000"/>
              </a:spcBef>
              <a:spcAft>
                <a:spcPts val="600"/>
              </a:spcAft>
              <a:buClr>
                <a:schemeClr val="tx2"/>
              </a:buClr>
              <a:buSzPct val="70000"/>
              <a:buFont typeface="Wingdings 2" charset="2"/>
              <a:buChar char="v"/>
            </a:pPr>
            <a:r>
              <a:rPr lang="en-US" sz="2000" dirty="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Problem </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Statement</a:t>
            </a:r>
          </a:p>
          <a:p>
            <a:pPr marL="285750" indent="-285750" defTabSz="457200">
              <a:spcBef>
                <a:spcPct val="20000"/>
              </a:spcBef>
              <a:spcAft>
                <a:spcPts val="600"/>
              </a:spcAft>
              <a:buClr>
                <a:schemeClr val="tx2"/>
              </a:buClr>
              <a:buSzPct val="70000"/>
              <a:buFont typeface="Wingdings 2" charset="2"/>
              <a:buChar char="v"/>
            </a:pPr>
            <a:r>
              <a:rPr lang="en-US" sz="2000" dirty="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Design </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Models</a:t>
            </a:r>
          </a:p>
          <a:p>
            <a:pPr marL="285750" indent="-285750" defTabSz="457200">
              <a:spcBef>
                <a:spcPct val="20000"/>
              </a:spcBef>
              <a:spcAft>
                <a:spcPts val="600"/>
              </a:spcAft>
              <a:buClr>
                <a:schemeClr val="tx2"/>
              </a:buClr>
              <a:buSzPct val="70000"/>
              <a:buFont typeface="Wingdings 2" charset="2"/>
              <a:buChar char="v"/>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Demo</a:t>
            </a:r>
          </a:p>
        </p:txBody>
      </p:sp>
      <p:pic>
        <p:nvPicPr>
          <p:cNvPr id="38" name="Picture 28" descr="Light bulb on yellow background with sketched light beams and cord">
            <a:extLst>
              <a:ext uri="{FF2B5EF4-FFF2-40B4-BE49-F238E27FC236}">
                <a16:creationId xmlns="" xmlns:a16="http://schemas.microsoft.com/office/drawing/2014/main" id="{267CA20C-A601-4802-9B00-140F4E306E2A}"/>
              </a:ext>
            </a:extLst>
          </p:cNvPr>
          <p:cNvPicPr>
            <a:picLocks noChangeAspect="1"/>
          </p:cNvPicPr>
          <p:nvPr/>
        </p:nvPicPr>
        <p:blipFill rotWithShape="1">
          <a:blip r:embed="rId3"/>
          <a:srcRect l="69178" r="7076"/>
          <a:stretch/>
        </p:blipFill>
        <p:spPr>
          <a:xfrm>
            <a:off x="9544050" y="10"/>
            <a:ext cx="2647950" cy="6857990"/>
          </a:xfrm>
          <a:prstGeom prst="rect">
            <a:avLst/>
          </a:prstGeom>
        </p:spPr>
      </p:pic>
      <p:pic>
        <p:nvPicPr>
          <p:cNvPr id="46" name="Picture 45">
            <a:extLst>
              <a:ext uri="{FF2B5EF4-FFF2-40B4-BE49-F238E27FC236}">
                <a16:creationId xmlns="" xmlns:a16="http://schemas.microsoft.com/office/drawing/2014/main" id="{E0BE7827-5B1A-4F37-BF70-19F7C5C6BDE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xmlns=""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xmlns="" val="2158137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arge car car park from above">
            <a:extLst>
              <a:ext uri="{FF2B5EF4-FFF2-40B4-BE49-F238E27FC236}">
                <a16:creationId xmlns="" xmlns:a16="http://schemas.microsoft.com/office/drawing/2014/main" id="{60790944-F0BB-4E89-812B-D323015C8D7F}"/>
              </a:ext>
            </a:extLst>
          </p:cNvPr>
          <p:cNvPicPr>
            <a:picLocks noChangeAspect="1"/>
          </p:cNvPicPr>
          <p:nvPr/>
        </p:nvPicPr>
        <p:blipFill rotWithShape="1">
          <a:blip r:embed="rId2">
            <a:alphaModFix amt="25000"/>
            <a:extLst>
              <a:ext uri="{BEBA8EAE-BF5A-486C-A8C5-ECC9F3942E4B}">
                <a14:imgProps xmlns:a14="http://schemas.microsoft.com/office/drawing/2010/main" xmlns="">
                  <a14:imgLayer r:embed="rId3">
                    <a14:imgEffect>
                      <a14:sharpenSoften amount="25000"/>
                    </a14:imgEffect>
                    <a14:imgEffect>
                      <a14:brightnessContrast bright="-48000" contrast="59000"/>
                    </a14:imgEffect>
                  </a14:imgLayer>
                </a14:imgProps>
              </a:ext>
            </a:extLst>
          </a:blip>
          <a:srcRect t="10878" b="4536"/>
          <a:stretch/>
        </p:blipFill>
        <p:spPr>
          <a:xfrm>
            <a:off x="20" y="10"/>
            <a:ext cx="12191980" cy="6857990"/>
          </a:xfrm>
          <a:prstGeom prst="rect">
            <a:avLst/>
          </a:prstGeom>
          <a:effectLst>
            <a:outerShdw blurRad="50800" dist="50800" dir="5400000" algn="ctr" rotWithShape="0">
              <a:schemeClr val="bg1"/>
            </a:outerShdw>
          </a:effectLst>
        </p:spPr>
      </p:pic>
      <p:sp>
        <p:nvSpPr>
          <p:cNvPr id="2" name="TextBox 1">
            <a:extLst>
              <a:ext uri="{FF2B5EF4-FFF2-40B4-BE49-F238E27FC236}">
                <a16:creationId xmlns="" xmlns:a16="http://schemas.microsoft.com/office/drawing/2014/main" id="{554279C2-C3B3-4CAA-BF4B-7DB620AC4905}"/>
              </a:ext>
            </a:extLst>
          </p:cNvPr>
          <p:cNvSpPr txBox="1"/>
          <p:nvPr/>
        </p:nvSpPr>
        <p:spPr>
          <a:xfrm>
            <a:off x="913795" y="609600"/>
            <a:ext cx="10353762" cy="1257300"/>
          </a:xfrm>
          <a:prstGeom prst="rect">
            <a:avLst/>
          </a:prstGeom>
        </p:spPr>
        <p:txBody>
          <a:bodyPr vert="horz" lIns="91440" tIns="45720" rIns="91440" bIns="45720" rtlCol="0" anchor="ctr">
            <a:normAutofit/>
          </a:bodyPr>
          <a:lstStyle/>
          <a:p>
            <a:pPr algn="ctr" defTabSz="457200">
              <a:spcBef>
                <a:spcPct val="0"/>
              </a:spcBef>
              <a:spcAft>
                <a:spcPts val="600"/>
              </a:spcAft>
            </a:pPr>
            <a:r>
              <a:rPr lang="en-US" sz="5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t>Introduction</a:t>
            </a:r>
          </a:p>
        </p:txBody>
      </p:sp>
      <p:sp>
        <p:nvSpPr>
          <p:cNvPr id="3" name="TextBox 2">
            <a:extLst>
              <a:ext uri="{FF2B5EF4-FFF2-40B4-BE49-F238E27FC236}">
                <a16:creationId xmlns="" xmlns:a16="http://schemas.microsoft.com/office/drawing/2014/main" id="{6D16664F-4A6F-4650-BE22-98311DDDAA6B}"/>
              </a:ext>
            </a:extLst>
          </p:cNvPr>
          <p:cNvSpPr txBox="1"/>
          <p:nvPr/>
        </p:nvSpPr>
        <p:spPr>
          <a:xfrm>
            <a:off x="913795" y="2076450"/>
            <a:ext cx="10353762" cy="3714749"/>
          </a:xfrm>
          <a:prstGeom prst="rect">
            <a:avLst/>
          </a:prstGeom>
        </p:spPr>
        <p:txBody>
          <a:bodyPr vert="horz" lIns="91440" tIns="45720" rIns="91440" bIns="45720" rtlCol="0" anchor="ctr">
            <a:normAutofit/>
          </a:bodyPr>
          <a:lstStyle/>
          <a:p>
            <a:r>
              <a:rPr lang="en-US" sz="2800" dirty="0" smtClean="0">
                <a:effectLst>
                  <a:outerShdw blurRad="38100" dist="38100" dir="2700000" algn="tl">
                    <a:srgbClr val="000000">
                      <a:alpha val="43137"/>
                    </a:srgbClr>
                  </a:outerShdw>
                </a:effectLst>
              </a:rPr>
              <a:t>explains </a:t>
            </a:r>
            <a:r>
              <a:rPr lang="en-US" sz="2800" dirty="0">
                <a:effectLst>
                  <a:outerShdw blurRad="38100" dist="38100" dir="2700000" algn="tl">
                    <a:srgbClr val="000000">
                      <a:alpha val="43137"/>
                    </a:srgbClr>
                  </a:outerShdw>
                </a:effectLst>
              </a:rPr>
              <a:t>the problems with the current system that led us to create a website that addresses these issues, as well as the objectives of the new system and the methodology that will be used</a:t>
            </a:r>
            <a:r>
              <a:rPr lang="en-US" sz="2800" dirty="0"/>
              <a:t>.</a:t>
            </a:r>
          </a:p>
        </p:txBody>
      </p:sp>
    </p:spTree>
    <p:extLst>
      <p:ext uri="{BB962C8B-B14F-4D97-AF65-F5344CB8AC3E}">
        <p14:creationId xmlns:p14="http://schemas.microsoft.com/office/powerpoint/2010/main" xmlns="" val="1968254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Glasses on top of a book">
            <a:extLst>
              <a:ext uri="{FF2B5EF4-FFF2-40B4-BE49-F238E27FC236}">
                <a16:creationId xmlns="" xmlns:a16="http://schemas.microsoft.com/office/drawing/2014/main" id="{8770EDE3-C160-4B5A-9246-57F84489788B}"/>
              </a:ext>
            </a:extLst>
          </p:cNvPr>
          <p:cNvPicPr>
            <a:picLocks noChangeAspect="1"/>
          </p:cNvPicPr>
          <p:nvPr/>
        </p:nvPicPr>
        <p:blipFill rotWithShape="1">
          <a:blip r:embed="rId2">
            <a:alphaModFix amt="25000"/>
            <a:extLst>
              <a:ext uri="{BEBA8EAE-BF5A-486C-A8C5-ECC9F3942E4B}">
                <a14:imgProps xmlns:a14="http://schemas.microsoft.com/office/drawing/2010/main" xmlns="">
                  <a14:imgLayer r:embed="rId3">
                    <a14:imgEffect>
                      <a14:brightnessContrast bright="-40000"/>
                    </a14:imgEffect>
                  </a14:imgLayer>
                </a14:imgProps>
              </a:ext>
            </a:extLst>
          </a:blip>
          <a:srcRect t="13324" b="1770"/>
          <a:stretch/>
        </p:blipFill>
        <p:spPr>
          <a:xfrm>
            <a:off x="20" y="10"/>
            <a:ext cx="12191980" cy="6857990"/>
          </a:xfrm>
          <a:prstGeom prst="rect">
            <a:avLst/>
          </a:prstGeom>
        </p:spPr>
      </p:pic>
      <p:sp>
        <p:nvSpPr>
          <p:cNvPr id="2" name="TextBox 1">
            <a:extLst>
              <a:ext uri="{FF2B5EF4-FFF2-40B4-BE49-F238E27FC236}">
                <a16:creationId xmlns="" xmlns:a16="http://schemas.microsoft.com/office/drawing/2014/main" id="{30E49E77-CCBB-4471-B7DB-12E5FB4D486F}"/>
              </a:ext>
            </a:extLst>
          </p:cNvPr>
          <p:cNvSpPr txBox="1"/>
          <p:nvPr/>
        </p:nvSpPr>
        <p:spPr>
          <a:xfrm>
            <a:off x="913795" y="609600"/>
            <a:ext cx="10353762" cy="1257300"/>
          </a:xfrm>
          <a:prstGeom prst="rect">
            <a:avLst/>
          </a:prstGeom>
        </p:spPr>
        <p:txBody>
          <a:bodyPr vert="horz" lIns="91440" tIns="45720" rIns="91440" bIns="45720" rtlCol="0" anchor="ctr">
            <a:normAutofit/>
          </a:bodyPr>
          <a:lstStyle/>
          <a:p>
            <a:pPr algn="ctr" defTabSz="457200">
              <a:spcBef>
                <a:spcPct val="0"/>
              </a:spcBef>
              <a:spcAft>
                <a:spcPts val="600"/>
              </a:spcAft>
            </a:pPr>
            <a:r>
              <a:rPr lang="en-US" sz="5000" dirty="0">
                <a:ln>
                  <a:solidFill>
                    <a:schemeClr val="bg1">
                      <a:lumMod val="75000"/>
                      <a:lumOff val="25000"/>
                      <a:alpha val="10000"/>
                    </a:schemeClr>
                  </a:solidFill>
                </a:ln>
                <a:solidFill>
                  <a:schemeClr val="accent1">
                    <a:lumMod val="20000"/>
                    <a:lumOff val="80000"/>
                  </a:schemeClr>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t>Problem</a:t>
            </a:r>
            <a:r>
              <a:rPr lang="en-US" sz="5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t> Statement</a:t>
            </a:r>
          </a:p>
        </p:txBody>
      </p:sp>
      <p:sp>
        <p:nvSpPr>
          <p:cNvPr id="6" name="TextBox 5">
            <a:extLst>
              <a:ext uri="{FF2B5EF4-FFF2-40B4-BE49-F238E27FC236}">
                <a16:creationId xmlns="" xmlns:a16="http://schemas.microsoft.com/office/drawing/2014/main" id="{B7B90352-2931-4150-878B-98A8973CE6B4}"/>
              </a:ext>
            </a:extLst>
          </p:cNvPr>
          <p:cNvSpPr txBox="1"/>
          <p:nvPr/>
        </p:nvSpPr>
        <p:spPr>
          <a:xfrm>
            <a:off x="913795" y="2076450"/>
            <a:ext cx="10353762" cy="3714749"/>
          </a:xfrm>
          <a:prstGeom prst="rect">
            <a:avLst/>
          </a:prstGeom>
        </p:spPr>
        <p:txBody>
          <a:bodyPr vert="horz" lIns="91440" tIns="45720" rIns="91440" bIns="45720" rtlCol="0" anchor="ctr">
            <a:normAutofit/>
          </a:bodyPr>
          <a:lstStyle/>
          <a:p>
            <a:r>
              <a:rPr lang="en-US" sz="2800" dirty="0" smtClean="0"/>
              <a:t>"Our retail store is currently using a manual cash register system to process transactions, which is causing delays during peak hours and making it difficult to accurately track inventory. We would like to implement a new POS system that integrates with our inventory management software, is able to handle multiple transactions at once, and includes features such as customer loyalty programs and the ability to process returns and exchanges. The system should also be user-friendly for both customers and employees</a:t>
            </a:r>
            <a:endParaRPr lang="en-US" sz="2800" i="1" dirty="0"/>
          </a:p>
        </p:txBody>
      </p:sp>
    </p:spTree>
    <p:extLst>
      <p:ext uri="{BB962C8B-B14F-4D97-AF65-F5344CB8AC3E}">
        <p14:creationId xmlns:p14="http://schemas.microsoft.com/office/powerpoint/2010/main" xmlns="" val="1635718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 xmlns:a16="http://schemas.microsoft.com/office/drawing/2014/main" id="{C87E8328-DEA5-4240-86CF-4FED65261FA8}"/>
              </a:ext>
            </a:extLst>
          </p:cNvPr>
          <p:cNvSpPr txBox="1"/>
          <p:nvPr/>
        </p:nvSpPr>
        <p:spPr>
          <a:xfrm>
            <a:off x="293683" y="301674"/>
            <a:ext cx="3861533" cy="861774"/>
          </a:xfrm>
          <a:prstGeom prst="rect">
            <a:avLst/>
          </a:prstGeom>
          <a:noFill/>
        </p:spPr>
        <p:txBody>
          <a:bodyPr wrap="square" rtlCol="0">
            <a:spAutoFit/>
          </a:bodyPr>
          <a:lstStyle/>
          <a:p>
            <a:r>
              <a:rPr lang="en-US" sz="5000" dirty="0">
                <a:latin typeface="Times New Roman" panose="02020603050405020304" pitchFamily="18" charset="0"/>
                <a:cs typeface="Times New Roman" panose="02020603050405020304" pitchFamily="18" charset="0"/>
              </a:rPr>
              <a:t>Design Model</a:t>
            </a:r>
          </a:p>
        </p:txBody>
      </p:sp>
      <p:sp>
        <p:nvSpPr>
          <p:cNvPr id="38" name="TextBox 37">
            <a:extLst>
              <a:ext uri="{FF2B5EF4-FFF2-40B4-BE49-F238E27FC236}">
                <a16:creationId xmlns="" xmlns:a16="http://schemas.microsoft.com/office/drawing/2014/main" id="{546DC7C5-CD00-4343-9310-61B50ACE481C}"/>
              </a:ext>
            </a:extLst>
          </p:cNvPr>
          <p:cNvSpPr txBox="1"/>
          <p:nvPr/>
        </p:nvSpPr>
        <p:spPr>
          <a:xfrm>
            <a:off x="280620" y="1176511"/>
            <a:ext cx="3705226" cy="707886"/>
          </a:xfrm>
          <a:prstGeom prst="rect">
            <a:avLst/>
          </a:prstGeom>
          <a:noFill/>
        </p:spPr>
        <p:txBody>
          <a:bodyPr wrap="square">
            <a:spAutoFit/>
          </a:bodyPr>
          <a:lstStyle/>
          <a:p>
            <a:r>
              <a:rPr lang="en-US" sz="4000" dirty="0">
                <a:effectLst/>
                <a:latin typeface="Times New Roman" panose="02020603050405020304" pitchFamily="18" charset="0"/>
                <a:ea typeface="Times New Roman" panose="02020603050405020304" pitchFamily="18" charset="0"/>
              </a:rPr>
              <a:t>Context </a:t>
            </a:r>
            <a:r>
              <a:rPr lang="en-US" sz="4000" dirty="0">
                <a:latin typeface="Times New Roman" panose="02020603050405020304" pitchFamily="18" charset="0"/>
                <a:ea typeface="Times New Roman" panose="02020603050405020304" pitchFamily="18" charset="0"/>
              </a:rPr>
              <a:t>D</a:t>
            </a:r>
            <a:r>
              <a:rPr lang="en-US" sz="4000" dirty="0">
                <a:effectLst/>
                <a:latin typeface="Times New Roman" panose="02020603050405020304" pitchFamily="18" charset="0"/>
                <a:ea typeface="Times New Roman" panose="02020603050405020304" pitchFamily="18" charset="0"/>
              </a:rPr>
              <a:t>iagram</a:t>
            </a:r>
            <a:endParaRPr lang="en-US" sz="4000" dirty="0"/>
          </a:p>
        </p:txBody>
      </p:sp>
      <p:pic>
        <p:nvPicPr>
          <p:cNvPr id="5" name="صورة 4" descr="pos 4.2.png"/>
          <p:cNvPicPr>
            <a:picLocks noChangeAspect="1"/>
          </p:cNvPicPr>
          <p:nvPr/>
        </p:nvPicPr>
        <p:blipFill>
          <a:blip r:embed="rId2"/>
          <a:stretch>
            <a:fillRect/>
          </a:stretch>
        </p:blipFill>
        <p:spPr>
          <a:xfrm>
            <a:off x="2041479" y="1985555"/>
            <a:ext cx="7534275" cy="4715692"/>
          </a:xfrm>
          <a:prstGeom prst="rect">
            <a:avLst/>
          </a:prstGeom>
        </p:spPr>
      </p:pic>
    </p:spTree>
    <p:extLst>
      <p:ext uri="{BB962C8B-B14F-4D97-AF65-F5344CB8AC3E}">
        <p14:creationId xmlns:p14="http://schemas.microsoft.com/office/powerpoint/2010/main" xmlns="" val="396648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 xmlns:a16="http://schemas.microsoft.com/office/drawing/2014/main" id="{C87E8328-DEA5-4240-86CF-4FED65261FA8}"/>
              </a:ext>
            </a:extLst>
          </p:cNvPr>
          <p:cNvSpPr txBox="1"/>
          <p:nvPr/>
        </p:nvSpPr>
        <p:spPr>
          <a:xfrm>
            <a:off x="280620" y="484554"/>
            <a:ext cx="3861533" cy="861774"/>
          </a:xfrm>
          <a:prstGeom prst="rect">
            <a:avLst/>
          </a:prstGeom>
          <a:noFill/>
        </p:spPr>
        <p:txBody>
          <a:bodyPr wrap="square" rtlCol="0">
            <a:spAutoFit/>
          </a:bodyPr>
          <a:lstStyle/>
          <a:p>
            <a:r>
              <a:rPr lang="en-US" sz="5000" dirty="0">
                <a:latin typeface="Times New Roman" panose="02020603050405020304" pitchFamily="18" charset="0"/>
                <a:cs typeface="Times New Roman" panose="02020603050405020304" pitchFamily="18" charset="0"/>
              </a:rPr>
              <a:t>Design Model</a:t>
            </a:r>
          </a:p>
        </p:txBody>
      </p:sp>
      <p:sp>
        <p:nvSpPr>
          <p:cNvPr id="38" name="TextBox 37">
            <a:extLst>
              <a:ext uri="{FF2B5EF4-FFF2-40B4-BE49-F238E27FC236}">
                <a16:creationId xmlns="" xmlns:a16="http://schemas.microsoft.com/office/drawing/2014/main" id="{546DC7C5-CD00-4343-9310-61B50ACE481C}"/>
              </a:ext>
            </a:extLst>
          </p:cNvPr>
          <p:cNvSpPr txBox="1"/>
          <p:nvPr/>
        </p:nvSpPr>
        <p:spPr>
          <a:xfrm>
            <a:off x="280620" y="1346328"/>
            <a:ext cx="4064000" cy="707886"/>
          </a:xfrm>
          <a:prstGeom prst="rect">
            <a:avLst/>
          </a:prstGeom>
          <a:noFill/>
        </p:spPr>
        <p:txBody>
          <a:bodyPr wrap="square">
            <a:spAutoFit/>
          </a:bodyPr>
          <a:lstStyle/>
          <a:p>
            <a:r>
              <a:rPr lang="en-US" sz="4000" dirty="0">
                <a:effectLst/>
                <a:latin typeface="Times New Roman" panose="02020603050405020304" pitchFamily="18" charset="0"/>
                <a:ea typeface="Times New Roman" panose="02020603050405020304" pitchFamily="18" charset="0"/>
              </a:rPr>
              <a:t>Use Case Diagram</a:t>
            </a:r>
            <a:endParaRPr lang="en-US" sz="4000" dirty="0"/>
          </a:p>
        </p:txBody>
      </p:sp>
      <p:pic>
        <p:nvPicPr>
          <p:cNvPr id="5" name="صورة 4" descr="pos4.3.png"/>
          <p:cNvPicPr>
            <a:picLocks noChangeAspect="1"/>
          </p:cNvPicPr>
          <p:nvPr/>
        </p:nvPicPr>
        <p:blipFill>
          <a:blip r:embed="rId2"/>
          <a:stretch>
            <a:fillRect/>
          </a:stretch>
        </p:blipFill>
        <p:spPr>
          <a:xfrm>
            <a:off x="4661173" y="627017"/>
            <a:ext cx="7049768" cy="5865223"/>
          </a:xfrm>
          <a:prstGeom prst="rect">
            <a:avLst/>
          </a:prstGeom>
        </p:spPr>
      </p:pic>
    </p:spTree>
    <p:extLst>
      <p:ext uri="{BB962C8B-B14F-4D97-AF65-F5344CB8AC3E}">
        <p14:creationId xmlns:p14="http://schemas.microsoft.com/office/powerpoint/2010/main" xmlns="" val="4267255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 xmlns:a16="http://schemas.microsoft.com/office/drawing/2014/main" id="{C87E8328-DEA5-4240-86CF-4FED65261FA8}"/>
              </a:ext>
            </a:extLst>
          </p:cNvPr>
          <p:cNvSpPr txBox="1"/>
          <p:nvPr/>
        </p:nvSpPr>
        <p:spPr>
          <a:xfrm>
            <a:off x="267557" y="171045"/>
            <a:ext cx="3861533" cy="861774"/>
          </a:xfrm>
          <a:prstGeom prst="rect">
            <a:avLst/>
          </a:prstGeom>
          <a:noFill/>
        </p:spPr>
        <p:txBody>
          <a:bodyPr wrap="square" rtlCol="0">
            <a:spAutoFit/>
          </a:bodyPr>
          <a:lstStyle/>
          <a:p>
            <a:r>
              <a:rPr lang="en-US" sz="5000" dirty="0">
                <a:latin typeface="Times New Roman" panose="02020603050405020304" pitchFamily="18" charset="0"/>
                <a:cs typeface="Times New Roman" panose="02020603050405020304" pitchFamily="18" charset="0"/>
              </a:rPr>
              <a:t>Design Model</a:t>
            </a:r>
          </a:p>
        </p:txBody>
      </p:sp>
      <p:sp>
        <p:nvSpPr>
          <p:cNvPr id="38" name="TextBox 37">
            <a:extLst>
              <a:ext uri="{FF2B5EF4-FFF2-40B4-BE49-F238E27FC236}">
                <a16:creationId xmlns="" xmlns:a16="http://schemas.microsoft.com/office/drawing/2014/main" id="{546DC7C5-CD00-4343-9310-61B50ACE481C}"/>
              </a:ext>
            </a:extLst>
          </p:cNvPr>
          <p:cNvSpPr txBox="1"/>
          <p:nvPr/>
        </p:nvSpPr>
        <p:spPr>
          <a:xfrm>
            <a:off x="319809" y="993631"/>
            <a:ext cx="3595076" cy="707886"/>
          </a:xfrm>
          <a:prstGeom prst="rect">
            <a:avLst/>
          </a:prstGeom>
          <a:noFill/>
        </p:spPr>
        <p:txBody>
          <a:bodyPr wrap="square">
            <a:spAutoFit/>
          </a:bodyPr>
          <a:lstStyle/>
          <a:p>
            <a:r>
              <a:rPr lang="en-US" sz="4000" dirty="0">
                <a:effectLst/>
                <a:latin typeface="Times New Roman" panose="02020603050405020304" pitchFamily="18" charset="0"/>
                <a:ea typeface="Times New Roman" panose="02020603050405020304" pitchFamily="18" charset="0"/>
              </a:rPr>
              <a:t>ER Diagram</a:t>
            </a:r>
            <a:endParaRPr lang="en-US" sz="4000" dirty="0"/>
          </a:p>
        </p:txBody>
      </p:sp>
      <p:pic>
        <p:nvPicPr>
          <p:cNvPr id="5" name="صورة 4" descr="pos4.4.png"/>
          <p:cNvPicPr>
            <a:picLocks noChangeAspect="1"/>
          </p:cNvPicPr>
          <p:nvPr/>
        </p:nvPicPr>
        <p:blipFill>
          <a:blip r:embed="rId2"/>
          <a:stretch>
            <a:fillRect/>
          </a:stretch>
        </p:blipFill>
        <p:spPr>
          <a:xfrm>
            <a:off x="1810429" y="1724297"/>
            <a:ext cx="8963025" cy="4950822"/>
          </a:xfrm>
          <a:prstGeom prst="rect">
            <a:avLst/>
          </a:prstGeom>
        </p:spPr>
      </p:pic>
    </p:spTree>
    <p:extLst>
      <p:ext uri="{BB962C8B-B14F-4D97-AF65-F5344CB8AC3E}">
        <p14:creationId xmlns:p14="http://schemas.microsoft.com/office/powerpoint/2010/main" xmlns="" val="3442613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 xmlns:a16="http://schemas.microsoft.com/office/drawing/2014/main" id="{C87E8328-DEA5-4240-86CF-4FED65261FA8}"/>
              </a:ext>
            </a:extLst>
          </p:cNvPr>
          <p:cNvSpPr txBox="1"/>
          <p:nvPr/>
        </p:nvSpPr>
        <p:spPr>
          <a:xfrm>
            <a:off x="280620" y="484554"/>
            <a:ext cx="3861533" cy="861774"/>
          </a:xfrm>
          <a:prstGeom prst="rect">
            <a:avLst/>
          </a:prstGeom>
          <a:noFill/>
        </p:spPr>
        <p:txBody>
          <a:bodyPr wrap="square" rtlCol="0">
            <a:spAutoFit/>
          </a:bodyPr>
          <a:lstStyle/>
          <a:p>
            <a:r>
              <a:rPr lang="en-US" sz="5000" dirty="0">
                <a:latin typeface="Times New Roman" panose="02020603050405020304" pitchFamily="18" charset="0"/>
                <a:cs typeface="Times New Roman" panose="02020603050405020304" pitchFamily="18" charset="0"/>
              </a:rPr>
              <a:t>Design Model</a:t>
            </a:r>
          </a:p>
        </p:txBody>
      </p:sp>
      <p:sp>
        <p:nvSpPr>
          <p:cNvPr id="38" name="TextBox 37">
            <a:extLst>
              <a:ext uri="{FF2B5EF4-FFF2-40B4-BE49-F238E27FC236}">
                <a16:creationId xmlns="" xmlns:a16="http://schemas.microsoft.com/office/drawing/2014/main" id="{546DC7C5-CD00-4343-9310-61B50ACE481C}"/>
              </a:ext>
            </a:extLst>
          </p:cNvPr>
          <p:cNvSpPr txBox="1"/>
          <p:nvPr/>
        </p:nvSpPr>
        <p:spPr>
          <a:xfrm>
            <a:off x="280619" y="1346328"/>
            <a:ext cx="3799011" cy="707886"/>
          </a:xfrm>
          <a:prstGeom prst="rect">
            <a:avLst/>
          </a:prstGeom>
          <a:noFill/>
        </p:spPr>
        <p:txBody>
          <a:bodyPr wrap="square">
            <a:spAutoFit/>
          </a:bodyPr>
          <a:lstStyle/>
          <a:p>
            <a:r>
              <a:rPr lang="en-US" sz="4000" dirty="0">
                <a:latin typeface="Times New Roman" panose="02020603050405020304" pitchFamily="18" charset="0"/>
                <a:ea typeface="Times New Roman" panose="02020603050405020304" pitchFamily="18" charset="0"/>
              </a:rPr>
              <a:t>Schema</a:t>
            </a:r>
            <a:r>
              <a:rPr lang="en-US" sz="4000" dirty="0">
                <a:effectLst/>
                <a:latin typeface="Times New Roman" panose="02020603050405020304" pitchFamily="18" charset="0"/>
                <a:ea typeface="Times New Roman" panose="02020603050405020304" pitchFamily="18" charset="0"/>
              </a:rPr>
              <a:t> Diagram</a:t>
            </a:r>
            <a:endParaRPr lang="en-US" sz="4000" dirty="0"/>
          </a:p>
        </p:txBody>
      </p:sp>
      <p:pic>
        <p:nvPicPr>
          <p:cNvPr id="5" name="صورة 4" descr="Screenshot data-base.png"/>
          <p:cNvPicPr>
            <a:picLocks noChangeAspect="1"/>
          </p:cNvPicPr>
          <p:nvPr/>
        </p:nvPicPr>
        <p:blipFill>
          <a:blip r:embed="rId2"/>
          <a:stretch>
            <a:fillRect/>
          </a:stretch>
        </p:blipFill>
        <p:spPr>
          <a:xfrm>
            <a:off x="4593977" y="875211"/>
            <a:ext cx="6792273" cy="5559425"/>
          </a:xfrm>
          <a:prstGeom prst="rect">
            <a:avLst/>
          </a:prstGeom>
        </p:spPr>
      </p:pic>
    </p:spTree>
    <p:extLst>
      <p:ext uri="{BB962C8B-B14F-4D97-AF65-F5344CB8AC3E}">
        <p14:creationId xmlns:p14="http://schemas.microsoft.com/office/powerpoint/2010/main" xmlns="" val="3349298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6B28264E-43F8-4339-BE92-AA6B94D4021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307" y="4220681"/>
            <a:ext cx="12188952" cy="2637319"/>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A13E36D4-C3E1-4962-8ACF-36699FE16EAE}"/>
              </a:ext>
            </a:extLst>
          </p:cNvPr>
          <p:cNvSpPr txBox="1"/>
          <p:nvPr/>
        </p:nvSpPr>
        <p:spPr>
          <a:xfrm>
            <a:off x="1372152" y="1620204"/>
            <a:ext cx="9440034" cy="1088336"/>
          </a:xfrm>
          <a:prstGeom prst="rect">
            <a:avLst/>
          </a:prstGeom>
        </p:spPr>
        <p:txBody>
          <a:bodyPr vert="horz" lIns="91440" tIns="45720" rIns="91440" bIns="45720" rtlCol="0" anchor="b">
            <a:normAutofit/>
          </a:bodyPr>
          <a:lstStyle/>
          <a:p>
            <a:pPr algn="ctr" defTabSz="457200">
              <a:spcBef>
                <a:spcPct val="0"/>
              </a:spcBef>
              <a:spcAft>
                <a:spcPts val="600"/>
              </a:spcAft>
            </a:pPr>
            <a:endParaRPr lang="en-US" sz="4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endParaRPr>
          </a:p>
        </p:txBody>
      </p:sp>
      <p:pic>
        <p:nvPicPr>
          <p:cNvPr id="4" name="صورة 3" descr="thank-you-note-18663294.jpg"/>
          <p:cNvPicPr>
            <a:picLocks noChangeAspect="1"/>
          </p:cNvPicPr>
          <p:nvPr/>
        </p:nvPicPr>
        <p:blipFill>
          <a:blip r:embed="rId3"/>
          <a:stretch>
            <a:fillRect/>
          </a:stretch>
        </p:blipFill>
        <p:spPr>
          <a:xfrm>
            <a:off x="1149531" y="182880"/>
            <a:ext cx="8948058" cy="6439989"/>
          </a:xfrm>
          <a:prstGeom prst="rect">
            <a:avLst/>
          </a:prstGeom>
        </p:spPr>
      </p:pic>
    </p:spTree>
    <p:extLst>
      <p:ext uri="{BB962C8B-B14F-4D97-AF65-F5344CB8AC3E}">
        <p14:creationId xmlns:p14="http://schemas.microsoft.com/office/powerpoint/2010/main" xmlns="" val="4059628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xmlns=""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purl.org/dc/terms/"/>
    <ds:schemaRef ds:uri="16c05727-aa75-4e4a-9b5f-8a80a1165891"/>
    <ds:schemaRef ds:uri="http://www.w3.org/XML/1998/namespace"/>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71af3243-3dd4-4a8d-8c0d-dd76da1f02a5"/>
    <ds:schemaRef ds:uri="http://purl.org/dc/dcmitype/"/>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437</TotalTime>
  <Words>175</Words>
  <Application>Microsoft Office PowerPoint</Application>
  <PresentationFormat>مخصص</PresentationFormat>
  <Paragraphs>29</Paragraphs>
  <Slides>9</Slides>
  <Notes>1</Notes>
  <HiddenSlides>0</HiddenSlides>
  <MMClips>0</MMClips>
  <ScaleCrop>false</ScaleCrop>
  <HeadingPairs>
    <vt:vector size="4" baseType="variant">
      <vt:variant>
        <vt:lpstr>سمة</vt:lpstr>
      </vt:variant>
      <vt:variant>
        <vt:i4>1</vt:i4>
      </vt:variant>
      <vt:variant>
        <vt:lpstr>عناوين الشرائح</vt:lpstr>
      </vt:variant>
      <vt:variant>
        <vt:i4>9</vt:i4>
      </vt:variant>
    </vt:vector>
  </HeadingPairs>
  <TitlesOfParts>
    <vt:vector size="10" baseType="lpstr">
      <vt:lpstr>SlateVTI</vt:lpstr>
      <vt:lpstr>الشريحة 1</vt:lpstr>
      <vt:lpstr>الشريحة 2</vt:lpstr>
      <vt:lpstr>الشريحة 3</vt:lpstr>
      <vt:lpstr>الشريحة 4</vt:lpstr>
      <vt:lpstr>الشريحة 5</vt:lpstr>
      <vt:lpstr>الشريحة 6</vt:lpstr>
      <vt:lpstr>الشريحة 7</vt:lpstr>
      <vt:lpstr>الشريحة 8</vt:lpstr>
      <vt:lpstr>الشريحة 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hasan</dc:creator>
  <cp:lastModifiedBy>Sokker</cp:lastModifiedBy>
  <cp:revision>42</cp:revision>
  <dcterms:created xsi:type="dcterms:W3CDTF">2022-01-24T21:17:29Z</dcterms:created>
  <dcterms:modified xsi:type="dcterms:W3CDTF">2023-01-10T19:44:07Z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